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5B45D2E-32BB-9646-BE1D-05C2EB03A3A7}"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B87DF-62C8-7045-A314-7A1341D469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5B45D2E-32BB-9646-BE1D-05C2EB03A3A7}"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B87DF-62C8-7045-A314-7A1341D469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5B45D2E-32BB-9646-BE1D-05C2EB03A3A7}"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B87DF-62C8-7045-A314-7A1341D469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5B45D2E-32BB-9646-BE1D-05C2EB03A3A7}"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B87DF-62C8-7045-A314-7A1341D469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5B45D2E-32BB-9646-BE1D-05C2EB03A3A7}"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B87DF-62C8-7045-A314-7A1341D469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5B45D2E-32BB-9646-BE1D-05C2EB03A3A7}"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B87DF-62C8-7045-A314-7A1341D469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5B45D2E-32BB-9646-BE1D-05C2EB03A3A7}"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B87DF-62C8-7045-A314-7A1341D469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5B45D2E-32BB-9646-BE1D-05C2EB03A3A7}"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B87DF-62C8-7045-A314-7A1341D469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45D2E-32BB-9646-BE1D-05C2EB03A3A7}"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B87DF-62C8-7045-A314-7A1341D469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5B45D2E-32BB-9646-BE1D-05C2EB03A3A7}"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B87DF-62C8-7045-A314-7A1341D469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5B45D2E-32BB-9646-BE1D-05C2EB03A3A7}"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B87DF-62C8-7045-A314-7A1341D469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45D2E-32BB-9646-BE1D-05C2EB03A3A7}" type="datetimeFigureOut">
              <a:rPr lang="en-US" smtClean="0"/>
              <a:t>4/27/2018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B87DF-62C8-7045-A314-7A1341D469A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62769" y="1181299"/>
            <a:ext cx="8601425" cy="48383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solidFill>
                  <a:srgbClr val="FFFF00"/>
                </a:solidFill>
              </a:rPr>
              <a:t>What can we do?</a:t>
            </a:r>
            <a:endParaRPr lang="en-US" b="1" u="sng"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Our thinking and our language – “That’s inaccessible to me”</a:t>
            </a:r>
          </a:p>
          <a:p>
            <a:endParaRPr lang="en-US" dirty="0" smtClean="0">
              <a:solidFill>
                <a:srgbClr val="FFFF00"/>
              </a:solidFill>
            </a:endParaRPr>
          </a:p>
          <a:p>
            <a:r>
              <a:rPr lang="en-US" dirty="0" smtClean="0">
                <a:solidFill>
                  <a:srgbClr val="FFFF00"/>
                </a:solidFill>
              </a:rPr>
              <a:t>Learning from other communities (civil rights, LGBTQ+) – Communities are unique, diverse, nuanced, but social oppression is boringly repetitive. </a:t>
            </a:r>
          </a:p>
          <a:p>
            <a:endParaRPr lang="en-US" dirty="0" smtClean="0">
              <a:solidFill>
                <a:srgbClr val="FFFF00"/>
              </a:solidFill>
            </a:endParaRPr>
          </a:p>
          <a:p>
            <a:r>
              <a:rPr lang="en-US" dirty="0" smtClean="0">
                <a:solidFill>
                  <a:srgbClr val="FFFF00"/>
                </a:solidFill>
              </a:rPr>
              <a:t>Be strategic – What has worked for others? How have other groups achieved social change?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solidFill>
                  <a:srgbClr val="FFFF00"/>
                </a:solidFill>
              </a:rPr>
              <a:t>What can we do?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Autistic people as ‘canaries in the mine’ </a:t>
            </a:r>
          </a:p>
          <a:p>
            <a:endParaRPr lang="en-US" dirty="0" smtClean="0">
              <a:solidFill>
                <a:srgbClr val="FFFF00"/>
              </a:solidFill>
            </a:endParaRPr>
          </a:p>
          <a:p>
            <a:r>
              <a:rPr lang="en-US" dirty="0" smtClean="0">
                <a:solidFill>
                  <a:srgbClr val="FFFF00"/>
                </a:solidFill>
              </a:rPr>
              <a:t>Leading social change for wider benefit </a:t>
            </a:r>
          </a:p>
          <a:p>
            <a:r>
              <a:rPr lang="en-US" dirty="0" smtClean="0">
                <a:solidFill>
                  <a:srgbClr val="FFFF00"/>
                </a:solidFill>
              </a:rPr>
              <a:t>(The Tyranny of Social?)</a:t>
            </a:r>
          </a:p>
          <a:p>
            <a:endParaRPr lang="en-US" dirty="0" smtClean="0">
              <a:solidFill>
                <a:srgbClr val="FFFF00"/>
              </a:solidFill>
            </a:endParaRPr>
          </a:p>
          <a:p>
            <a:r>
              <a:rPr lang="en-US" dirty="0" smtClean="0">
                <a:solidFill>
                  <a:srgbClr val="FFFF00"/>
                </a:solidFill>
              </a:rPr>
              <a:t>Integrating into ‘mainstream’ political movements – Political parties? Trade Unions? Patient advocacy groups? </a:t>
            </a:r>
          </a:p>
          <a:p>
            <a:endParaRPr lang="en-US" dirty="0" smtClean="0">
              <a:solidFill>
                <a:srgbClr val="FFFF00"/>
              </a:solidFill>
            </a:endParaRPr>
          </a:p>
          <a:p>
            <a:r>
              <a:rPr lang="en-US" dirty="0" smtClean="0">
                <a:solidFill>
                  <a:srgbClr val="FFFF00"/>
                </a:solidFill>
              </a:rPr>
              <a:t>“I do this because I’m autistic…”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1029"/>
          </a:xfrm>
        </p:spPr>
        <p:txBody>
          <a:bodyPr>
            <a:normAutofit fontScale="90000"/>
          </a:bodyPr>
          <a:lstStyle/>
          <a:p>
            <a:endParaRPr lang="en-US" dirty="0"/>
          </a:p>
        </p:txBody>
      </p:sp>
      <p:sp>
        <p:nvSpPr>
          <p:cNvPr id="5" name="Content Placeholder 4"/>
          <p:cNvSpPr>
            <a:spLocks noGrp="1"/>
          </p:cNvSpPr>
          <p:nvPr>
            <p:ph idx="1"/>
          </p:nvPr>
        </p:nvSpPr>
        <p:spPr>
          <a:xfrm>
            <a:off x="457200" y="889000"/>
            <a:ext cx="8229600" cy="5237163"/>
          </a:xfrm>
        </p:spPr>
        <p:txBody>
          <a:bodyPr>
            <a:normAutofit fontScale="55000" lnSpcReduction="20000"/>
          </a:bodyPr>
          <a:lstStyle/>
          <a:p>
            <a:pPr>
              <a:buNone/>
            </a:pPr>
            <a:r>
              <a:rPr lang="en-US" dirty="0">
                <a:solidFill>
                  <a:srgbClr val="FFFF00"/>
                </a:solidFill>
              </a:rPr>
              <a:t>	</a:t>
            </a:r>
            <a:r>
              <a:rPr lang="en-US" sz="3840" u="sng" dirty="0" smtClean="0">
                <a:solidFill>
                  <a:srgbClr val="FFFF00"/>
                </a:solidFill>
              </a:rPr>
              <a:t>Neurodiversity</a:t>
            </a:r>
          </a:p>
          <a:p>
            <a:pPr>
              <a:buNone/>
            </a:pPr>
            <a:r>
              <a:rPr lang="en-US" sz="3840" dirty="0" smtClean="0">
                <a:solidFill>
                  <a:srgbClr val="FFFF00"/>
                </a:solidFill>
              </a:rPr>
              <a:t/>
            </a:r>
            <a:br>
              <a:rPr lang="en-US" sz="3840" dirty="0" smtClean="0">
                <a:solidFill>
                  <a:srgbClr val="FFFF00"/>
                </a:solidFill>
              </a:rPr>
            </a:br>
            <a:r>
              <a:rPr lang="en-US" sz="3840" dirty="0" smtClean="0">
                <a:solidFill>
                  <a:srgbClr val="FFFF00"/>
                </a:solidFill>
              </a:rPr>
              <a:t/>
            </a:r>
            <a:br>
              <a:rPr lang="en-US" sz="3840" dirty="0" smtClean="0">
                <a:solidFill>
                  <a:srgbClr val="FFFF00"/>
                </a:solidFill>
              </a:rPr>
            </a:br>
            <a:r>
              <a:rPr lang="en-US" sz="3840" dirty="0" smtClean="0">
                <a:solidFill>
                  <a:srgbClr val="FFFF00"/>
                </a:solidFill>
              </a:rPr>
              <a:t>“The Politics of Neurodiversity is not about arguing for the value of neurodivergence within the physical and social boundaries of the Status Quo.</a:t>
            </a:r>
          </a:p>
          <a:p>
            <a:pPr>
              <a:buNone/>
            </a:pPr>
            <a:r>
              <a:rPr lang="en-US" sz="3840" dirty="0" smtClean="0">
                <a:solidFill>
                  <a:srgbClr val="FFFF00"/>
                </a:solidFill>
              </a:rPr>
              <a:t/>
            </a:r>
            <a:br>
              <a:rPr lang="en-US" sz="3840" dirty="0" smtClean="0">
                <a:solidFill>
                  <a:srgbClr val="FFFF00"/>
                </a:solidFill>
              </a:rPr>
            </a:br>
            <a:r>
              <a:rPr lang="en-US" sz="3840" dirty="0" smtClean="0">
                <a:solidFill>
                  <a:srgbClr val="FFFF00"/>
                </a:solidFill>
              </a:rPr>
              <a:t/>
            </a:r>
            <a:br>
              <a:rPr lang="en-US" sz="3840" dirty="0" smtClean="0">
                <a:solidFill>
                  <a:srgbClr val="FFFF00"/>
                </a:solidFill>
              </a:rPr>
            </a:br>
            <a:r>
              <a:rPr lang="en-US" sz="3840" dirty="0" smtClean="0">
                <a:solidFill>
                  <a:srgbClr val="FFFF00"/>
                </a:solidFill>
              </a:rPr>
              <a:t>It is the work of presenting a radical challenge to these boundaries.</a:t>
            </a:r>
          </a:p>
          <a:p>
            <a:pPr>
              <a:buNone/>
            </a:pPr>
            <a:r>
              <a:rPr lang="en-US" sz="3840" dirty="0" smtClean="0">
                <a:solidFill>
                  <a:srgbClr val="FFFF00"/>
                </a:solidFill>
              </a:rPr>
              <a:t/>
            </a:r>
            <a:br>
              <a:rPr lang="en-US" sz="3840" dirty="0" smtClean="0">
                <a:solidFill>
                  <a:srgbClr val="FFFF00"/>
                </a:solidFill>
              </a:rPr>
            </a:br>
            <a:r>
              <a:rPr lang="en-US" sz="3840" dirty="0" smtClean="0">
                <a:solidFill>
                  <a:srgbClr val="FFFF00"/>
                </a:solidFill>
              </a:rPr>
              <a:t/>
            </a:r>
            <a:br>
              <a:rPr lang="en-US" sz="3840" dirty="0" smtClean="0">
                <a:solidFill>
                  <a:srgbClr val="FFFF00"/>
                </a:solidFill>
              </a:rPr>
            </a:br>
            <a:r>
              <a:rPr lang="en-US" sz="3840" dirty="0" smtClean="0">
                <a:solidFill>
                  <a:srgbClr val="FFFF00"/>
                </a:solidFill>
              </a:rPr>
              <a:t>Not begging for room at the table, but a full-on, elbows-out battle to shift the furniture and make room. </a:t>
            </a:r>
            <a:br>
              <a:rPr lang="en-US" sz="3840" dirty="0" smtClean="0">
                <a:solidFill>
                  <a:srgbClr val="FFFF00"/>
                </a:solidFill>
              </a:rPr>
            </a:br>
            <a:r>
              <a:rPr lang="en-US" sz="3840" dirty="0" smtClean="0">
                <a:solidFill>
                  <a:srgbClr val="FFFF00"/>
                </a:solidFill>
              </a:rPr>
              <a:t>A bold, human assertion of a claim for space.”</a:t>
            </a:r>
            <a:br>
              <a:rPr lang="en-US" sz="3840" dirty="0" smtClean="0">
                <a:solidFill>
                  <a:srgbClr val="FFFF00"/>
                </a:solidFill>
              </a:rPr>
            </a:br>
            <a:r>
              <a:rPr lang="en-US" sz="3840" dirty="0" smtClean="0">
                <a:solidFill>
                  <a:srgbClr val="FFFF00"/>
                </a:solidFill>
              </a:rPr>
              <a:t/>
            </a:r>
            <a:br>
              <a:rPr lang="en-US" sz="3840" dirty="0" smtClean="0">
                <a:solidFill>
                  <a:srgbClr val="FFFF00"/>
                </a:solidFill>
              </a:rPr>
            </a:br>
            <a:r>
              <a:rPr lang="en-US" sz="3840" dirty="0" smtClean="0">
                <a:solidFill>
                  <a:srgbClr val="FFFF00"/>
                </a:solidFill>
              </a:rPr>
              <a:t/>
            </a:r>
            <a:br>
              <a:rPr lang="en-US" sz="3840" dirty="0" smtClean="0">
                <a:solidFill>
                  <a:srgbClr val="FFFF00"/>
                </a:solidFill>
              </a:rPr>
            </a:br>
            <a:r>
              <a:rPr lang="en-US" sz="3840" dirty="0" smtClean="0">
                <a:solidFill>
                  <a:srgbClr val="FFFF00"/>
                </a:solidFill>
              </a:rPr>
              <a:t>Gillian Loomes</a:t>
            </a:r>
            <a:br>
              <a:rPr lang="en-US" sz="3840" dirty="0" smtClean="0">
                <a:solidFill>
                  <a:srgbClr val="FFFF00"/>
                </a:solidFill>
              </a:rPr>
            </a:br>
            <a:r>
              <a:rPr lang="en-US" sz="3840" dirty="0" smtClean="0">
                <a:solidFill>
                  <a:srgbClr val="FFFF00"/>
                </a:solidFill>
              </a:rPr>
              <a:t>24</a:t>
            </a:r>
            <a:r>
              <a:rPr lang="en-US" sz="3840" baseline="30000" dirty="0" smtClean="0">
                <a:solidFill>
                  <a:srgbClr val="FFFF00"/>
                </a:solidFill>
              </a:rPr>
              <a:t>th</a:t>
            </a:r>
            <a:r>
              <a:rPr lang="en-US" sz="3840" dirty="0" smtClean="0">
                <a:solidFill>
                  <a:srgbClr val="FFFF00"/>
                </a:solidFill>
              </a:rPr>
              <a:t> January, 2018</a:t>
            </a:r>
            <a:r>
              <a:rPr lang="en-US" sz="2800" dirty="0" smtClean="0">
                <a:solidFill>
                  <a:srgbClr val="FFFF00"/>
                </a:solidFill>
              </a:rPr>
              <a:t/>
            </a:r>
            <a:br>
              <a:rPr lang="en-US" sz="2800" dirty="0" smtClean="0">
                <a:solidFill>
                  <a:srgbClr val="FFFF00"/>
                </a:solidFill>
              </a:rPr>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solidFill>
                  <a:srgbClr val="FFFF00"/>
                </a:solidFill>
              </a:rPr>
              <a:t>What I’ll talk about</a:t>
            </a:r>
            <a:endParaRPr lang="en-US" b="1" u="sng" dirty="0">
              <a:solidFill>
                <a:srgbClr val="FFFF00"/>
              </a:solidFill>
            </a:endParaRPr>
          </a:p>
        </p:txBody>
      </p:sp>
      <p:sp>
        <p:nvSpPr>
          <p:cNvPr id="3" name="Content Placeholder 2"/>
          <p:cNvSpPr>
            <a:spLocks noGrp="1"/>
          </p:cNvSpPr>
          <p:nvPr>
            <p:ph idx="1"/>
          </p:nvPr>
        </p:nvSpPr>
        <p:spPr>
          <a:xfrm>
            <a:off x="457200" y="1919111"/>
            <a:ext cx="8229600" cy="4207052"/>
          </a:xfrm>
        </p:spPr>
        <p:txBody>
          <a:bodyPr/>
          <a:lstStyle/>
          <a:p>
            <a:r>
              <a:rPr lang="en-US" dirty="0" smtClean="0">
                <a:solidFill>
                  <a:srgbClr val="FFFF00"/>
                </a:solidFill>
              </a:rPr>
              <a:t>What’s the problem with Autism Awareness?</a:t>
            </a:r>
          </a:p>
          <a:p>
            <a:endParaRPr lang="en-US" dirty="0" smtClean="0">
              <a:solidFill>
                <a:srgbClr val="FFFF00"/>
              </a:solidFill>
            </a:endParaRPr>
          </a:p>
          <a:p>
            <a:r>
              <a:rPr lang="en-US" dirty="0" smtClean="0">
                <a:solidFill>
                  <a:srgbClr val="FFFF00"/>
                </a:solidFill>
              </a:rPr>
              <a:t>What do I mean by Autism Acceptance?</a:t>
            </a:r>
          </a:p>
          <a:p>
            <a:endParaRPr lang="en-US" dirty="0" smtClean="0">
              <a:solidFill>
                <a:srgbClr val="FFFF00"/>
              </a:solidFill>
            </a:endParaRPr>
          </a:p>
          <a:p>
            <a:r>
              <a:rPr lang="en-US" dirty="0" smtClean="0">
                <a:solidFill>
                  <a:srgbClr val="FFFF00"/>
                </a:solidFill>
              </a:rPr>
              <a:t>What do we need to do to work towards Autism Acceptance?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solidFill>
                  <a:srgbClr val="FFFF00"/>
                </a:solidFill>
              </a:rPr>
              <a:t>Beginning with Autism Awareness</a:t>
            </a:r>
            <a:endParaRPr lang="en-US" b="1" u="sng" dirty="0">
              <a:solidFill>
                <a:srgbClr val="FFFF00"/>
              </a:solidFill>
            </a:endParaRPr>
          </a:p>
        </p:txBody>
      </p:sp>
      <p:sp>
        <p:nvSpPr>
          <p:cNvPr id="3" name="Content Placeholder 2"/>
          <p:cNvSpPr>
            <a:spLocks noGrp="1"/>
          </p:cNvSpPr>
          <p:nvPr>
            <p:ph idx="1"/>
          </p:nvPr>
        </p:nvSpPr>
        <p:spPr>
          <a:xfrm>
            <a:off x="457200" y="2088444"/>
            <a:ext cx="8229600" cy="4525963"/>
          </a:xfrm>
        </p:spPr>
        <p:txBody>
          <a:bodyPr/>
          <a:lstStyle/>
          <a:p>
            <a:r>
              <a:rPr lang="en-US" dirty="0" smtClean="0">
                <a:solidFill>
                  <a:srgbClr val="FFFF00"/>
                </a:solidFill>
              </a:rPr>
              <a:t>April 2</a:t>
            </a:r>
            <a:r>
              <a:rPr lang="en-US" baseline="30000" dirty="0" smtClean="0">
                <a:solidFill>
                  <a:srgbClr val="FFFF00"/>
                </a:solidFill>
              </a:rPr>
              <a:t>nd</a:t>
            </a:r>
            <a:r>
              <a:rPr lang="en-US" dirty="0" smtClean="0">
                <a:solidFill>
                  <a:srgbClr val="FFFF00"/>
                </a:solidFill>
              </a:rPr>
              <a:t> designated ‘World Autism Awareness Day’ by the United Nations</a:t>
            </a:r>
          </a:p>
          <a:p>
            <a:endParaRPr lang="en-US" dirty="0" smtClean="0">
              <a:solidFill>
                <a:srgbClr val="FFFF00"/>
              </a:solidFill>
            </a:endParaRPr>
          </a:p>
          <a:p>
            <a:r>
              <a:rPr lang="en-US" dirty="0" smtClean="0">
                <a:solidFill>
                  <a:srgbClr val="FFFF00"/>
                </a:solidFill>
              </a:rPr>
              <a:t>Resolution 62/139 on 1 November 2007</a:t>
            </a:r>
          </a:p>
          <a:p>
            <a:pPr>
              <a:buNone/>
            </a:pP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solidFill>
                  <a:srgbClr val="FFFF00"/>
                </a:solidFill>
              </a:rPr>
              <a:t>Sounds good?</a:t>
            </a:r>
            <a:endParaRPr lang="en-US" b="1" u="sng"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“On World Autism Awareness Day, let us reaffirm our commitment to promote the full participation of people with autism, and to ensure they have the necessary support to be able to exercise their rights and fundamental freedoms”</a:t>
            </a:r>
          </a:p>
          <a:p>
            <a:pPr>
              <a:buNone/>
            </a:pPr>
            <a:endParaRPr lang="en-US" dirty="0" smtClean="0">
              <a:solidFill>
                <a:srgbClr val="FFFF00"/>
              </a:solidFill>
            </a:endParaRPr>
          </a:p>
          <a:p>
            <a:pPr>
              <a:buNone/>
            </a:pPr>
            <a:r>
              <a:rPr lang="en-US" dirty="0" smtClean="0">
                <a:solidFill>
                  <a:srgbClr val="FFFF00"/>
                </a:solidFill>
              </a:rPr>
              <a:t>UN Secretary-General Antonio </a:t>
            </a:r>
            <a:r>
              <a:rPr lang="en-US" dirty="0" err="1" smtClean="0">
                <a:solidFill>
                  <a:srgbClr val="FFFF00"/>
                </a:solidFill>
              </a:rPr>
              <a:t>Guterres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solidFill>
                  <a:srgbClr val="FFFF00"/>
                </a:solidFill>
              </a:rPr>
              <a:t>So what’s the problem?</a:t>
            </a:r>
            <a:endParaRPr lang="en-US" b="1" u="sng" dirty="0">
              <a:solidFill>
                <a:srgbClr val="FFFF00"/>
              </a:solidFill>
            </a:endParaRPr>
          </a:p>
        </p:txBody>
      </p:sp>
      <p:sp>
        <p:nvSpPr>
          <p:cNvPr id="3" name="Content Placeholder 2"/>
          <p:cNvSpPr>
            <a:spLocks noGrp="1"/>
          </p:cNvSpPr>
          <p:nvPr>
            <p:ph idx="1"/>
          </p:nvPr>
        </p:nvSpPr>
        <p:spPr>
          <a:xfrm>
            <a:off x="457200" y="2088444"/>
            <a:ext cx="8229600" cy="4037719"/>
          </a:xfrm>
        </p:spPr>
        <p:txBody>
          <a:bodyPr/>
          <a:lstStyle/>
          <a:p>
            <a:r>
              <a:rPr lang="en-US" dirty="0" smtClean="0">
                <a:solidFill>
                  <a:srgbClr val="FFFF00"/>
                </a:solidFill>
              </a:rPr>
              <a:t>Autistic people focusing on ‘surviving’ April</a:t>
            </a:r>
          </a:p>
          <a:p>
            <a:endParaRPr lang="en-US" dirty="0" smtClean="0">
              <a:solidFill>
                <a:srgbClr val="FFFF00"/>
              </a:solidFill>
            </a:endParaRPr>
          </a:p>
          <a:p>
            <a:r>
              <a:rPr lang="en-US" dirty="0" smtClean="0">
                <a:solidFill>
                  <a:srgbClr val="FFFF00"/>
                </a:solidFill>
              </a:rPr>
              <a:t>Oppositional focus – “Red Instead”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solidFill>
                  <a:srgbClr val="FFFF00"/>
                </a:solidFill>
              </a:rPr>
              <a:t>From the ridiculous, to the…</a:t>
            </a:r>
            <a:endParaRPr lang="en-US" b="1" u="sng" dirty="0">
              <a:solidFill>
                <a:srgbClr val="FFFF00"/>
              </a:solidFill>
            </a:endParaRPr>
          </a:p>
        </p:txBody>
      </p:sp>
      <p:pic>
        <p:nvPicPr>
          <p:cNvPr id="4" name="Content Placeholder 3" descr="Screen Shot 2018-04-24 at 13.34.48.png"/>
          <p:cNvPicPr>
            <a:picLocks noGrp="1" noChangeAspect="1"/>
          </p:cNvPicPr>
          <p:nvPr>
            <p:ph idx="1"/>
          </p:nvPr>
        </p:nvPicPr>
        <p:blipFill>
          <a:blip r:embed="rId2"/>
          <a:srcRect l="-6988" r="-6988"/>
          <a:stretch>
            <a:fillRect/>
          </a:stretch>
        </p:blipFill>
        <p:spPr>
          <a:xfrm>
            <a:off x="0" y="1600200"/>
            <a:ext cx="8229600"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u="sng" dirty="0" smtClean="0">
                <a:solidFill>
                  <a:srgbClr val="FFFF00"/>
                </a:solidFill>
              </a:rPr>
              <a:t>The message of “</a:t>
            </a:r>
            <a:r>
              <a:rPr lang="en-US" b="1" u="sng" dirty="0" err="1" smtClean="0">
                <a:solidFill>
                  <a:srgbClr val="FFFF00"/>
                </a:solidFill>
              </a:rPr>
              <a:t>Onesie</a:t>
            </a:r>
            <a:r>
              <a:rPr lang="en-US" b="1" u="sng" dirty="0" smtClean="0">
                <a:solidFill>
                  <a:srgbClr val="FFFF00"/>
                </a:solidFill>
              </a:rPr>
              <a:t> Wednesday”</a:t>
            </a:r>
            <a:endParaRPr lang="en-US" b="1" u="sng"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“It’s okay not to fit in” – Permission to hold spoiled identity </a:t>
            </a:r>
          </a:p>
          <a:p>
            <a:pPr>
              <a:buNone/>
            </a:pPr>
            <a:endParaRPr lang="en-US" dirty="0" smtClean="0">
              <a:solidFill>
                <a:srgbClr val="FFFF00"/>
              </a:solidFill>
            </a:endParaRPr>
          </a:p>
          <a:p>
            <a:r>
              <a:rPr lang="en-US" dirty="0" smtClean="0">
                <a:solidFill>
                  <a:srgbClr val="FFFF00"/>
                </a:solidFill>
              </a:rPr>
              <a:t>Discredited/discreditable </a:t>
            </a:r>
          </a:p>
          <a:p>
            <a:endParaRPr lang="en-US" dirty="0" smtClean="0">
              <a:solidFill>
                <a:srgbClr val="FFFF00"/>
              </a:solidFill>
            </a:endParaRPr>
          </a:p>
          <a:p>
            <a:r>
              <a:rPr lang="en-US" dirty="0" smtClean="0">
                <a:solidFill>
                  <a:srgbClr val="FFFF00"/>
                </a:solidFill>
              </a:rPr>
              <a:t>No challenge to status quo </a:t>
            </a:r>
          </a:p>
          <a:p>
            <a:endParaRPr lang="en-US" dirty="0" smtClean="0">
              <a:solidFill>
                <a:srgbClr val="FFFF00"/>
              </a:solidFill>
            </a:endParaRPr>
          </a:p>
          <a:p>
            <a:r>
              <a:rPr lang="en-US" dirty="0">
                <a:solidFill>
                  <a:srgbClr val="FFFF00"/>
                </a:solidFill>
              </a:rPr>
              <a:t>L</a:t>
            </a:r>
            <a:r>
              <a:rPr lang="en-US" dirty="0" smtClean="0">
                <a:solidFill>
                  <a:srgbClr val="FFFF00"/>
                </a:solidFill>
              </a:rPr>
              <a:t>imitations of “different but equal”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solidFill>
                  <a:srgbClr val="FFFF00"/>
                </a:solidFill>
              </a:rPr>
              <a:t>Alternative(s)…</a:t>
            </a:r>
            <a:endParaRPr lang="en-US" b="1" u="sng"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Bursting the “autism bubble”</a:t>
            </a:r>
          </a:p>
          <a:p>
            <a:r>
              <a:rPr lang="en-US" dirty="0" smtClean="0">
                <a:solidFill>
                  <a:srgbClr val="FFFF00"/>
                </a:solidFill>
              </a:rPr>
              <a:t>Ghettoization is not acceptance</a:t>
            </a:r>
          </a:p>
          <a:p>
            <a:endParaRPr lang="en-US" dirty="0" smtClean="0">
              <a:solidFill>
                <a:srgbClr val="FFFF00"/>
              </a:solidFill>
            </a:endParaRPr>
          </a:p>
          <a:p>
            <a:r>
              <a:rPr lang="en-US" dirty="0" smtClean="0">
                <a:solidFill>
                  <a:srgbClr val="FFFF00"/>
                </a:solidFill>
              </a:rPr>
              <a:t>Autism Awareness (Knowledge) – Inward</a:t>
            </a:r>
          </a:p>
          <a:p>
            <a:r>
              <a:rPr lang="en-US" dirty="0" smtClean="0">
                <a:solidFill>
                  <a:srgbClr val="FFFF00"/>
                </a:solidFill>
              </a:rPr>
              <a:t>Autism Acceptance (Social change) – Outward</a:t>
            </a:r>
          </a:p>
          <a:p>
            <a:endParaRPr lang="en-US" dirty="0" smtClean="0">
              <a:solidFill>
                <a:srgbClr val="FFFF00"/>
              </a:solidFill>
            </a:endParaRPr>
          </a:p>
          <a:p>
            <a:r>
              <a:rPr lang="en-US" dirty="0" smtClean="0">
                <a:solidFill>
                  <a:srgbClr val="FFFF00"/>
                </a:solidFill>
              </a:rPr>
              <a:t>Tools for the job</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8-04-24 at 13.54.45.png"/>
          <p:cNvPicPr>
            <a:picLocks noGrp="1" noChangeAspect="1"/>
          </p:cNvPicPr>
          <p:nvPr>
            <p:ph idx="1"/>
          </p:nvPr>
        </p:nvPicPr>
        <p:blipFill>
          <a:blip r:embed="rId2"/>
          <a:srcRect l="-20670" r="-20670"/>
          <a:stretch>
            <a:fillRect/>
          </a:stretch>
        </p:blipFill>
        <p:spPr/>
      </p:pic>
      <p:pic>
        <p:nvPicPr>
          <p:cNvPr id="5" name="Picture 4" descr="Screen Shot 2018-04-24 at 13.55.24.png"/>
          <p:cNvPicPr>
            <a:picLocks noChangeAspect="1"/>
          </p:cNvPicPr>
          <p:nvPr/>
        </p:nvPicPr>
        <p:blipFill>
          <a:blip r:embed="rId3"/>
          <a:stretch>
            <a:fillRect/>
          </a:stretch>
        </p:blipFill>
        <p:spPr>
          <a:xfrm>
            <a:off x="1013708" y="257819"/>
            <a:ext cx="6916737" cy="1159819"/>
          </a:xfrm>
          <a:prstGeom prst="rect">
            <a:avLst/>
          </a:prstGeom>
        </p:spPr>
      </p:pic>
      <p:sp>
        <p:nvSpPr>
          <p:cNvPr id="6" name="TextBox 5"/>
          <p:cNvSpPr txBox="1"/>
          <p:nvPr/>
        </p:nvSpPr>
        <p:spPr>
          <a:xfrm>
            <a:off x="5080001" y="6323111"/>
            <a:ext cx="3606800" cy="307777"/>
          </a:xfrm>
          <a:prstGeom prst="rect">
            <a:avLst/>
          </a:prstGeom>
          <a:noFill/>
        </p:spPr>
        <p:txBody>
          <a:bodyPr wrap="square" rtlCol="0">
            <a:spAutoFit/>
          </a:bodyPr>
          <a:lstStyle/>
          <a:p>
            <a:r>
              <a:rPr lang="en-US" sz="1400" b="1" dirty="0" smtClean="0"/>
              <a:t>www.thequestioningaspie.wordpress.co</a:t>
            </a:r>
            <a:r>
              <a:rPr lang="en-US" sz="1400" b="1" dirty="0"/>
              <a:t>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TotalTime>
  <Words>307</Words>
  <Application>Microsoft Office PowerPoint</Application>
  <PresentationFormat>On-screen Show (4:3)</PresentationFormat>
  <Paragraphs>55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What I’ll talk about</vt:lpstr>
      <vt:lpstr>Beginning with Autism Awareness</vt:lpstr>
      <vt:lpstr>Sounds good?</vt:lpstr>
      <vt:lpstr>So what’s the problem?</vt:lpstr>
      <vt:lpstr>From the ridiculous, to the…</vt:lpstr>
      <vt:lpstr>The message of “Onesie Wednesday”</vt:lpstr>
      <vt:lpstr>Alternative(s)…</vt:lpstr>
      <vt:lpstr>PowerPoint Presentation</vt:lpstr>
      <vt:lpstr>What can we do?</vt:lpstr>
      <vt:lpstr>What can we do?</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Gillian Loomes</dc:creator>
  <cp:lastModifiedBy>Luke.Aylward</cp:lastModifiedBy>
  <cp:revision>1</cp:revision>
  <dcterms:created xsi:type="dcterms:W3CDTF">2018-04-24T12:14:43Z</dcterms:created>
  <dcterms:modified xsi:type="dcterms:W3CDTF">2018-04-27T12:34:23Z</dcterms:modified>
</cp:coreProperties>
</file>